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40" d="100"/>
          <a:sy n="40" d="100"/>
        </p:scale>
        <p:origin x="75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24F4E-6AC5-4CA6-994B-AB5BA2986E16}" type="datetimeFigureOut">
              <a:rPr lang="en-IN" smtClean="0"/>
              <a:t>04-02-2026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EDB75A-2DDD-4248-9391-6FF44E4422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5686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EDB75A-2DDD-4248-9391-6FF44E4422BC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4908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D711-3921-48C2-8947-8A9C3547ECE0}" type="datetimeFigureOut">
              <a:rPr lang="en-IN" smtClean="0"/>
              <a:t>04-02-2026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AD19-FEC6-4629-B8D3-738EB37940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5555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D711-3921-48C2-8947-8A9C3547ECE0}" type="datetimeFigureOut">
              <a:rPr lang="en-IN" smtClean="0"/>
              <a:t>04-02-2026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AD19-FEC6-4629-B8D3-738EB37940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0303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D711-3921-48C2-8947-8A9C3547ECE0}" type="datetimeFigureOut">
              <a:rPr lang="en-IN" smtClean="0"/>
              <a:t>04-02-2026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AD19-FEC6-4629-B8D3-738EB37940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8431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D711-3921-48C2-8947-8A9C3547ECE0}" type="datetimeFigureOut">
              <a:rPr lang="en-IN" smtClean="0"/>
              <a:t>04-02-2026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AD19-FEC6-4629-B8D3-738EB37940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4451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>
                    <a:tint val="82000"/>
                  </a:schemeClr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82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82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D711-3921-48C2-8947-8A9C3547ECE0}" type="datetimeFigureOut">
              <a:rPr lang="en-IN" smtClean="0"/>
              <a:t>04-02-2026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AD19-FEC6-4629-B8D3-738EB37940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9639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D711-3921-48C2-8947-8A9C3547ECE0}" type="datetimeFigureOut">
              <a:rPr lang="en-IN" smtClean="0"/>
              <a:t>04-02-2026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AD19-FEC6-4629-B8D3-738EB37940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7632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D711-3921-48C2-8947-8A9C3547ECE0}" type="datetimeFigureOut">
              <a:rPr lang="en-IN" smtClean="0"/>
              <a:t>04-02-2026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AD19-FEC6-4629-B8D3-738EB37940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3326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D711-3921-48C2-8947-8A9C3547ECE0}" type="datetimeFigureOut">
              <a:rPr lang="en-IN" smtClean="0"/>
              <a:t>04-02-2026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AD19-FEC6-4629-B8D3-738EB37940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3648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D711-3921-48C2-8947-8A9C3547ECE0}" type="datetimeFigureOut">
              <a:rPr lang="en-IN" smtClean="0"/>
              <a:t>04-02-2026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AD19-FEC6-4629-B8D3-738EB37940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5580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D711-3921-48C2-8947-8A9C3547ECE0}" type="datetimeFigureOut">
              <a:rPr lang="en-IN" smtClean="0"/>
              <a:t>04-02-2026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AD19-FEC6-4629-B8D3-738EB37940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3935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9D711-3921-48C2-8947-8A9C3547ECE0}" type="datetimeFigureOut">
              <a:rPr lang="en-IN" smtClean="0"/>
              <a:t>04-02-2026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AD19-FEC6-4629-B8D3-738EB37940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951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C9D711-3921-48C2-8947-8A9C3547ECE0}" type="datetimeFigureOut">
              <a:rPr lang="en-IN" smtClean="0"/>
              <a:t>04-02-2026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98AD19-FEC6-4629-B8D3-738EB379402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1893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openxmlformats.org/officeDocument/2006/relationships/hyperlink" Target="mailto:abc@def.ac.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FB7137C3-49A4-6F6E-50F2-B41C5D0DA49B}"/>
              </a:ext>
            </a:extLst>
          </p:cNvPr>
          <p:cNvSpPr/>
          <p:nvPr/>
        </p:nvSpPr>
        <p:spPr>
          <a:xfrm>
            <a:off x="1" y="0"/>
            <a:ext cx="21383624" cy="3320716"/>
          </a:xfrm>
          <a:prstGeom prst="rect">
            <a:avLst/>
          </a:prstGeom>
          <a:solidFill>
            <a:schemeClr val="bg1">
              <a:lumMod val="95000"/>
            </a:schemeClr>
          </a:solidFill>
          <a:ln w="508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4" name="Image 2" descr="A logo with black text  AI-generated content may be incorrect.">
            <a:extLst>
              <a:ext uri="{FF2B5EF4-FFF2-40B4-BE49-F238E27FC236}">
                <a16:creationId xmlns:a16="http://schemas.microsoft.com/office/drawing/2014/main" id="{D2A55370-84E7-6138-1BC9-CD12C4807DFB}"/>
              </a:ext>
            </a:extLst>
          </p:cNvPr>
          <p:cNvPicPr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939813" y="2207002"/>
            <a:ext cx="2322627" cy="819327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DCC25C12-A931-100B-22CE-4501873A28BC}"/>
              </a:ext>
            </a:extLst>
          </p:cNvPr>
          <p:cNvGrpSpPr/>
          <p:nvPr/>
        </p:nvGrpSpPr>
        <p:grpSpPr>
          <a:xfrm>
            <a:off x="130628" y="3555906"/>
            <a:ext cx="10440000" cy="6698436"/>
            <a:chOff x="130628" y="3425278"/>
            <a:chExt cx="10440000" cy="6698436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7B969D5-696F-AB96-017E-A1240134FEE3}"/>
                </a:ext>
              </a:extLst>
            </p:cNvPr>
            <p:cNvSpPr/>
            <p:nvPr/>
          </p:nvSpPr>
          <p:spPr>
            <a:xfrm>
              <a:off x="130628" y="3809999"/>
              <a:ext cx="10440000" cy="631371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508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F45E6B6-4483-3626-A631-8CF7B092342D}"/>
                </a:ext>
              </a:extLst>
            </p:cNvPr>
            <p:cNvSpPr txBox="1"/>
            <p:nvPr/>
          </p:nvSpPr>
          <p:spPr>
            <a:xfrm>
              <a:off x="3146271" y="3425278"/>
              <a:ext cx="4408714" cy="769441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50000"/>
                    <a:lumOff val="50000"/>
                  </a:schemeClr>
                </a:gs>
                <a:gs pos="100000">
                  <a:srgbClr val="FFC000"/>
                </a:gs>
              </a:gsLst>
              <a:lin ang="10800000" scaled="1"/>
              <a:tileRect/>
            </a:gradFill>
            <a:ln w="50800">
              <a:solidFill>
                <a:schemeClr val="accent1">
                  <a:shade val="15000"/>
                </a:schemeClr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4400" b="1" dirty="0"/>
                <a:t>Introduction</a:t>
              </a:r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6C5405A3-7373-7E43-AECD-28C3CD50D1BA}"/>
              </a:ext>
            </a:extLst>
          </p:cNvPr>
          <p:cNvSpPr/>
          <p:nvPr/>
        </p:nvSpPr>
        <p:spPr>
          <a:xfrm>
            <a:off x="10822440" y="3940625"/>
            <a:ext cx="10440000" cy="11853565"/>
          </a:xfrm>
          <a:prstGeom prst="rect">
            <a:avLst/>
          </a:prstGeom>
          <a:solidFill>
            <a:schemeClr val="bg1">
              <a:lumMod val="95000"/>
            </a:schemeClr>
          </a:solidFill>
          <a:ln w="508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8D63068-4824-D6E9-46E4-18D499DC3124}"/>
              </a:ext>
            </a:extLst>
          </p:cNvPr>
          <p:cNvSpPr txBox="1"/>
          <p:nvPr/>
        </p:nvSpPr>
        <p:spPr>
          <a:xfrm>
            <a:off x="13103747" y="3555904"/>
            <a:ext cx="5877386" cy="76944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  <a:lumOff val="50000"/>
                </a:schemeClr>
              </a:gs>
              <a:gs pos="100000">
                <a:srgbClr val="FFC000"/>
              </a:gs>
            </a:gsLst>
            <a:lin ang="10800000" scaled="1"/>
            <a:tileRect/>
          </a:gradFill>
          <a:ln w="50800">
            <a:solidFill>
              <a:schemeClr val="accent1">
                <a:shade val="15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IN" sz="4400" b="1" dirty="0"/>
              <a:t>Results &amp; Discussions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96F9E4A-F734-AEA9-94C9-410C97843EB0}"/>
              </a:ext>
            </a:extLst>
          </p:cNvPr>
          <p:cNvSpPr/>
          <p:nvPr/>
        </p:nvSpPr>
        <p:spPr>
          <a:xfrm>
            <a:off x="121185" y="11207865"/>
            <a:ext cx="10440000" cy="8059849"/>
          </a:xfrm>
          <a:prstGeom prst="rect">
            <a:avLst/>
          </a:prstGeom>
          <a:solidFill>
            <a:schemeClr val="bg1">
              <a:lumMod val="95000"/>
            </a:schemeClr>
          </a:solidFill>
          <a:ln w="508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7619E30-621E-D7F1-3001-30B4B882C354}"/>
              </a:ext>
            </a:extLst>
          </p:cNvPr>
          <p:cNvSpPr txBox="1"/>
          <p:nvPr/>
        </p:nvSpPr>
        <p:spPr>
          <a:xfrm>
            <a:off x="3136828" y="10823144"/>
            <a:ext cx="4408714" cy="76944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  <a:lumOff val="50000"/>
                </a:schemeClr>
              </a:gs>
              <a:gs pos="100000">
                <a:srgbClr val="FFC000"/>
              </a:gs>
            </a:gsLst>
            <a:lin ang="10800000" scaled="1"/>
            <a:tileRect/>
          </a:gradFill>
          <a:ln w="50800">
            <a:solidFill>
              <a:schemeClr val="accent1">
                <a:shade val="15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IN" sz="4400" b="1" dirty="0"/>
              <a:t>Motivation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29DD00F-7C95-CDB6-887D-5CDEE47C6A96}"/>
              </a:ext>
            </a:extLst>
          </p:cNvPr>
          <p:cNvGrpSpPr/>
          <p:nvPr/>
        </p:nvGrpSpPr>
        <p:grpSpPr>
          <a:xfrm>
            <a:off x="10822440" y="16178912"/>
            <a:ext cx="10440000" cy="6698436"/>
            <a:chOff x="130628" y="3425278"/>
            <a:chExt cx="10440000" cy="6698436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E8CD50B6-1E0B-731E-6AD2-B119C4201567}"/>
                </a:ext>
              </a:extLst>
            </p:cNvPr>
            <p:cNvSpPr/>
            <p:nvPr/>
          </p:nvSpPr>
          <p:spPr>
            <a:xfrm>
              <a:off x="130628" y="3809999"/>
              <a:ext cx="10440000" cy="631371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508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AD29DBFA-516F-507D-5428-167B2C65A520}"/>
                </a:ext>
              </a:extLst>
            </p:cNvPr>
            <p:cNvSpPr txBox="1"/>
            <p:nvPr/>
          </p:nvSpPr>
          <p:spPr>
            <a:xfrm>
              <a:off x="3146271" y="3425278"/>
              <a:ext cx="4408714" cy="769441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50000"/>
                    <a:lumOff val="50000"/>
                  </a:schemeClr>
                </a:gs>
                <a:gs pos="100000">
                  <a:srgbClr val="FFC000"/>
                </a:gs>
              </a:gsLst>
              <a:lin ang="10800000" scaled="1"/>
              <a:tileRect/>
            </a:gradFill>
            <a:ln w="50800">
              <a:solidFill>
                <a:schemeClr val="accent1">
                  <a:shade val="15000"/>
                </a:schemeClr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4400" b="1" dirty="0"/>
                <a:t>Conclusions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CB48C10-8F7E-21BF-1701-49BAD3A12D7D}"/>
              </a:ext>
            </a:extLst>
          </p:cNvPr>
          <p:cNvGrpSpPr/>
          <p:nvPr/>
        </p:nvGrpSpPr>
        <p:grpSpPr>
          <a:xfrm>
            <a:off x="10822440" y="23262069"/>
            <a:ext cx="10440000" cy="6698436"/>
            <a:chOff x="130628" y="3425278"/>
            <a:chExt cx="10440000" cy="6698436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DBAAD589-C69E-C3AF-C1D4-B46315D313F5}"/>
                </a:ext>
              </a:extLst>
            </p:cNvPr>
            <p:cNvSpPr/>
            <p:nvPr/>
          </p:nvSpPr>
          <p:spPr>
            <a:xfrm>
              <a:off x="130628" y="3809999"/>
              <a:ext cx="10440000" cy="631371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508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4A7A7828-7C04-2991-C5BA-6AE289E8C5F1}"/>
                </a:ext>
              </a:extLst>
            </p:cNvPr>
            <p:cNvSpPr txBox="1"/>
            <p:nvPr/>
          </p:nvSpPr>
          <p:spPr>
            <a:xfrm>
              <a:off x="3146271" y="3425278"/>
              <a:ext cx="4408714" cy="769441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50000"/>
                    <a:lumOff val="50000"/>
                  </a:schemeClr>
                </a:gs>
                <a:gs pos="100000">
                  <a:srgbClr val="FFC000"/>
                </a:gs>
              </a:gsLst>
              <a:lin ang="10800000" scaled="1"/>
              <a:tileRect/>
            </a:gradFill>
            <a:ln w="50800">
              <a:solidFill>
                <a:schemeClr val="accent1">
                  <a:shade val="15000"/>
                </a:schemeClr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4400" b="1" dirty="0"/>
                <a:t>References</a:t>
              </a:r>
            </a:p>
          </p:txBody>
        </p: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97B437C0-90C2-F4FA-48A7-9C86F42E3D96}"/>
              </a:ext>
            </a:extLst>
          </p:cNvPr>
          <p:cNvSpPr/>
          <p:nvPr/>
        </p:nvSpPr>
        <p:spPr>
          <a:xfrm>
            <a:off x="121185" y="20173699"/>
            <a:ext cx="10440000" cy="9786805"/>
          </a:xfrm>
          <a:prstGeom prst="rect">
            <a:avLst/>
          </a:prstGeom>
          <a:solidFill>
            <a:schemeClr val="bg1">
              <a:lumMod val="95000"/>
            </a:schemeClr>
          </a:solidFill>
          <a:ln w="508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FF4D1F3-518E-D3FF-9680-E5C4DA04F652}"/>
              </a:ext>
            </a:extLst>
          </p:cNvPr>
          <p:cNvSpPr txBox="1"/>
          <p:nvPr/>
        </p:nvSpPr>
        <p:spPr>
          <a:xfrm>
            <a:off x="3136828" y="19790225"/>
            <a:ext cx="4408714" cy="76944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  <a:lumOff val="50000"/>
                </a:schemeClr>
              </a:gs>
              <a:gs pos="100000">
                <a:srgbClr val="FFC000"/>
              </a:gs>
            </a:gsLst>
            <a:lin ang="10800000" scaled="1"/>
            <a:tileRect/>
          </a:gradFill>
          <a:ln w="50800">
            <a:solidFill>
              <a:schemeClr val="accent1">
                <a:shade val="15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IN" sz="4400" b="1" dirty="0"/>
              <a:t>Methodology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4BAAA27-9F2A-90DF-B64D-E853B17F4453}"/>
              </a:ext>
            </a:extLst>
          </p:cNvPr>
          <p:cNvSpPr txBox="1"/>
          <p:nvPr/>
        </p:nvSpPr>
        <p:spPr>
          <a:xfrm>
            <a:off x="1948945" y="697752"/>
            <a:ext cx="17551053" cy="76944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  <a:lumOff val="50000"/>
                </a:schemeClr>
              </a:gs>
              <a:gs pos="100000">
                <a:srgbClr val="FFC000"/>
              </a:gs>
            </a:gsLst>
            <a:lin ang="10800000" scaled="1"/>
            <a:tileRect/>
          </a:gradFill>
          <a:ln w="50800">
            <a:solidFill>
              <a:schemeClr val="accent1">
                <a:shade val="15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IN" sz="4400" b="1" dirty="0"/>
              <a:t>Your Title Goes Here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41AAC67-807A-F954-F98E-4A300100AAC7}"/>
              </a:ext>
            </a:extLst>
          </p:cNvPr>
          <p:cNvSpPr txBox="1"/>
          <p:nvPr/>
        </p:nvSpPr>
        <p:spPr>
          <a:xfrm>
            <a:off x="5155136" y="1672413"/>
            <a:ext cx="111575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Author 1</a:t>
            </a:r>
            <a:r>
              <a:rPr lang="en-US" sz="2400" b="1" baseline="30000" dirty="0"/>
              <a:t>1</a:t>
            </a:r>
            <a:r>
              <a:rPr lang="en-US" sz="2400" b="1" dirty="0"/>
              <a:t>, Author 2</a:t>
            </a:r>
            <a:r>
              <a:rPr lang="en-US" sz="2400" b="1" baseline="30000" dirty="0"/>
              <a:t>2</a:t>
            </a:r>
            <a:r>
              <a:rPr lang="en-US" sz="2400" b="1" dirty="0"/>
              <a:t>, Author 3</a:t>
            </a:r>
            <a:r>
              <a:rPr lang="en-US" sz="2400" b="1" baseline="30000" dirty="0"/>
              <a:t>1</a:t>
            </a:r>
            <a:r>
              <a:rPr lang="en-US" sz="2400" b="1" dirty="0"/>
              <a:t>, Author 4</a:t>
            </a:r>
            <a:r>
              <a:rPr lang="en-US" sz="2400" b="1" baseline="30000" dirty="0"/>
              <a:t>2</a:t>
            </a:r>
            <a:r>
              <a:rPr lang="en-US" sz="2400" b="1" dirty="0"/>
              <a:t>, Author 5</a:t>
            </a:r>
            <a:r>
              <a:rPr lang="en-US" sz="2400" b="1" baseline="30000" dirty="0"/>
              <a:t>1,</a:t>
            </a:r>
            <a:r>
              <a:rPr lang="en-US" sz="2400" b="1" dirty="0"/>
              <a:t>* and Author 6</a:t>
            </a:r>
            <a:r>
              <a:rPr lang="en-US" sz="2400" b="1" baseline="30000" dirty="0"/>
              <a:t>2,</a:t>
            </a:r>
            <a:r>
              <a:rPr lang="en-US" sz="2400" b="1" dirty="0"/>
              <a:t>*</a:t>
            </a:r>
            <a:endParaRPr lang="en-IN" sz="2400" dirty="0"/>
          </a:p>
          <a:p>
            <a:pPr algn="ctr"/>
            <a:r>
              <a:rPr lang="en-US" sz="2400" b="1" dirty="0"/>
              <a:t>1Affiliation 1, Full Address including PIN, State, Country</a:t>
            </a:r>
            <a:endParaRPr lang="en-IN" sz="2400" b="1" dirty="0"/>
          </a:p>
          <a:p>
            <a:pPr algn="ctr"/>
            <a:r>
              <a:rPr lang="en-US" sz="2400" b="1" dirty="0"/>
              <a:t>2Affiliation 2, Full Address including PIN, State, Country</a:t>
            </a:r>
            <a:endParaRPr lang="en-IN" sz="2400" b="1" dirty="0"/>
          </a:p>
          <a:p>
            <a:pPr algn="ctr"/>
            <a:r>
              <a:rPr lang="en-US" sz="2400" b="1" dirty="0"/>
              <a:t>*Corresponding author, Email: </a:t>
            </a:r>
            <a:r>
              <a:rPr lang="en-US" sz="2400" u="sng" dirty="0">
                <a:hlinkClick r:id="rId4"/>
              </a:rPr>
              <a:t>abc@def.ac.in</a:t>
            </a:r>
            <a:r>
              <a:rPr lang="en-US" sz="2400" dirty="0"/>
              <a:t> and </a:t>
            </a:r>
            <a:r>
              <a:rPr lang="en-US" sz="2400" u="sng" dirty="0">
                <a:hlinkClick r:id="rId4"/>
              </a:rPr>
              <a:t>abc@def.ac.in</a:t>
            </a:r>
            <a:endParaRPr lang="en-IN" sz="24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9E702C7-6616-A1E0-A594-535C1E27D1E5}"/>
              </a:ext>
            </a:extLst>
          </p:cNvPr>
          <p:cNvSpPr txBox="1"/>
          <p:nvPr/>
        </p:nvSpPr>
        <p:spPr>
          <a:xfrm>
            <a:off x="11136087" y="24780317"/>
            <a:ext cx="98624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US" sz="2000" dirty="0"/>
              <a:t>A. Varshney, A. J. Verma, R. Dubey, S. Kumar, T. Goswami, S. Layek, High-entropy oxide nanostructures for rapid and sustainable nitrophenol reduction, </a:t>
            </a:r>
            <a:r>
              <a:rPr lang="en-US" sz="2000" i="1" dirty="0"/>
              <a:t>Nanoscale, </a:t>
            </a:r>
            <a:r>
              <a:rPr lang="en-US" sz="2000" b="1" dirty="0"/>
              <a:t>2025, </a:t>
            </a:r>
            <a:r>
              <a:rPr lang="en-US" sz="2000" dirty="0"/>
              <a:t>17, 28069.</a:t>
            </a:r>
            <a:endParaRPr lang="en-IN" sz="20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000" dirty="0"/>
              <a:t>A. Varshney, R. Dubey, S. Kumar, T. Goswami, S. Layek, Rapid reduction of nitrophenols using reusable magnetic h- BN/Ni-</a:t>
            </a:r>
            <a:r>
              <a:rPr lang="en-US" sz="2000" dirty="0" err="1"/>
              <a:t>NiO</a:t>
            </a:r>
            <a:r>
              <a:rPr lang="en-US" sz="2000" dirty="0"/>
              <a:t> nanocomposites, </a:t>
            </a:r>
            <a:r>
              <a:rPr lang="en-US" sz="2000" i="1" dirty="0"/>
              <a:t>J. Environ. Chem. Eng. </a:t>
            </a:r>
            <a:r>
              <a:rPr lang="en-US" sz="2000" b="1" dirty="0"/>
              <a:t>2025</a:t>
            </a:r>
            <a:r>
              <a:rPr lang="en-US" sz="2000" dirty="0"/>
              <a:t>, 13, 118533.</a:t>
            </a:r>
            <a:endParaRPr lang="en-IN" sz="20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A59EFAE-8E5D-AB21-FA01-5545102FFB55}"/>
              </a:ext>
            </a:extLst>
          </p:cNvPr>
          <p:cNvSpPr txBox="1"/>
          <p:nvPr/>
        </p:nvSpPr>
        <p:spPr>
          <a:xfrm>
            <a:off x="11111212" y="17520241"/>
            <a:ext cx="98624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IN" sz="2000" dirty="0"/>
              <a:t>Text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000" dirty="0"/>
              <a:t>Text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000" dirty="0"/>
              <a:t>Text</a:t>
            </a:r>
            <a:endParaRPr lang="en-IN" sz="2000" dirty="0"/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7F292B01-EDC4-21A6-186F-3C5C67784E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658" y="4847858"/>
            <a:ext cx="2602896" cy="2602896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1D3264D7-5584-EABA-F333-4537356D504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143" y="4847858"/>
            <a:ext cx="2602896" cy="2602896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E1C16A4B-49BA-909F-F12A-4D6C67A67036}"/>
              </a:ext>
            </a:extLst>
          </p:cNvPr>
          <p:cNvSpPr txBox="1"/>
          <p:nvPr/>
        </p:nvSpPr>
        <p:spPr>
          <a:xfrm>
            <a:off x="341629" y="8369367"/>
            <a:ext cx="98624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IN" sz="2000" dirty="0"/>
              <a:t>Text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000" dirty="0"/>
              <a:t>Text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000" dirty="0"/>
              <a:t>Text</a:t>
            </a:r>
            <a:endParaRPr lang="en-IN" sz="20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4E737CA-C8F4-60AE-486A-470B77107A6E}"/>
              </a:ext>
            </a:extLst>
          </p:cNvPr>
          <p:cNvSpPr txBox="1"/>
          <p:nvPr/>
        </p:nvSpPr>
        <p:spPr>
          <a:xfrm>
            <a:off x="466726" y="17633659"/>
            <a:ext cx="98624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IN" sz="2000" dirty="0"/>
              <a:t>Text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000" dirty="0"/>
              <a:t>Text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000" dirty="0"/>
              <a:t>Text</a:t>
            </a:r>
            <a:endParaRPr lang="en-IN" sz="2000" dirty="0"/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3DFC944E-09C2-1F67-0147-F003FC0C05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173" y="11976059"/>
            <a:ext cx="4545369" cy="4545369"/>
          </a:xfrm>
          <a:prstGeom prst="rect">
            <a:avLst/>
          </a:prstGeom>
        </p:spPr>
      </p:pic>
      <p:grpSp>
        <p:nvGrpSpPr>
          <p:cNvPr id="56" name="Group 55">
            <a:extLst>
              <a:ext uri="{FF2B5EF4-FFF2-40B4-BE49-F238E27FC236}">
                <a16:creationId xmlns:a16="http://schemas.microsoft.com/office/drawing/2014/main" id="{3443C344-84F8-A381-4D47-337F4202A712}"/>
              </a:ext>
            </a:extLst>
          </p:cNvPr>
          <p:cNvGrpSpPr/>
          <p:nvPr/>
        </p:nvGrpSpPr>
        <p:grpSpPr>
          <a:xfrm>
            <a:off x="12175882" y="4998593"/>
            <a:ext cx="7614982" cy="3350782"/>
            <a:chOff x="12175882" y="4998593"/>
            <a:chExt cx="7614982" cy="3350782"/>
          </a:xfrm>
        </p:grpSpPr>
        <p:pic>
          <p:nvPicPr>
            <p:cNvPr id="53" name="Picture 52">
              <a:extLst>
                <a:ext uri="{FF2B5EF4-FFF2-40B4-BE49-F238E27FC236}">
                  <a16:creationId xmlns:a16="http://schemas.microsoft.com/office/drawing/2014/main" id="{23E4BD90-59D6-CD2A-26F2-81061F4D9E9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75882" y="5006088"/>
              <a:ext cx="3343287" cy="3343287"/>
            </a:xfrm>
            <a:prstGeom prst="rect">
              <a:avLst/>
            </a:prstGeom>
          </p:spPr>
        </p:pic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2518F614-9820-8F3B-3394-C95C4F8290C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447577" y="4998593"/>
              <a:ext cx="3343287" cy="3343287"/>
            </a:xfrm>
            <a:prstGeom prst="rect">
              <a:avLst/>
            </a:prstGeom>
          </p:spPr>
        </p:pic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F8539AFD-40E3-41DD-F299-FD20A4C0965C}"/>
              </a:ext>
            </a:extLst>
          </p:cNvPr>
          <p:cNvSpPr txBox="1"/>
          <p:nvPr/>
        </p:nvSpPr>
        <p:spPr>
          <a:xfrm>
            <a:off x="11111212" y="14473375"/>
            <a:ext cx="98624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IN" sz="2000" dirty="0"/>
              <a:t>Text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000" dirty="0"/>
              <a:t>Text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000" dirty="0"/>
              <a:t>Text</a:t>
            </a:r>
            <a:endParaRPr lang="en-IN" sz="2000" dirty="0"/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C25CBC1D-BB62-782D-0022-1C56AA3F5551}"/>
              </a:ext>
            </a:extLst>
          </p:cNvPr>
          <p:cNvGrpSpPr/>
          <p:nvPr/>
        </p:nvGrpSpPr>
        <p:grpSpPr>
          <a:xfrm>
            <a:off x="11721729" y="10866795"/>
            <a:ext cx="7614982" cy="3350782"/>
            <a:chOff x="12175882" y="4998593"/>
            <a:chExt cx="7614982" cy="3350782"/>
          </a:xfrm>
        </p:grpSpPr>
        <p:pic>
          <p:nvPicPr>
            <p:cNvPr id="58" name="Picture 57">
              <a:extLst>
                <a:ext uri="{FF2B5EF4-FFF2-40B4-BE49-F238E27FC236}">
                  <a16:creationId xmlns:a16="http://schemas.microsoft.com/office/drawing/2014/main" id="{04EE14F5-0FAD-866C-F445-E7495E7EE40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75882" y="5006088"/>
              <a:ext cx="3343287" cy="3343287"/>
            </a:xfrm>
            <a:prstGeom prst="rect">
              <a:avLst/>
            </a:prstGeom>
          </p:spPr>
        </p:pic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647A8BBA-4DFB-2606-7A5C-E89A3608D40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447577" y="4998593"/>
              <a:ext cx="3343287" cy="3343287"/>
            </a:xfrm>
            <a:prstGeom prst="rect">
              <a:avLst/>
            </a:prstGeom>
          </p:spPr>
        </p:pic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4152EF6E-3490-FB47-246A-4A631DB0118B}"/>
              </a:ext>
            </a:extLst>
          </p:cNvPr>
          <p:cNvSpPr txBox="1"/>
          <p:nvPr/>
        </p:nvSpPr>
        <p:spPr>
          <a:xfrm>
            <a:off x="11179540" y="9081689"/>
            <a:ext cx="98624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IN" sz="2000" dirty="0"/>
              <a:t>Text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000" dirty="0"/>
              <a:t>Text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000" dirty="0"/>
              <a:t>Text</a:t>
            </a:r>
            <a:endParaRPr lang="en-IN" sz="2000" dirty="0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4F59025D-41F6-43DF-6B56-A38D1E467AE5}"/>
              </a:ext>
            </a:extLst>
          </p:cNvPr>
          <p:cNvGrpSpPr/>
          <p:nvPr/>
        </p:nvGrpSpPr>
        <p:grpSpPr>
          <a:xfrm>
            <a:off x="1465366" y="21586678"/>
            <a:ext cx="7614982" cy="3350782"/>
            <a:chOff x="12175882" y="4998593"/>
            <a:chExt cx="7614982" cy="3350782"/>
          </a:xfrm>
        </p:grpSpPr>
        <p:pic>
          <p:nvPicPr>
            <p:cNvPr id="62" name="Picture 61">
              <a:extLst>
                <a:ext uri="{FF2B5EF4-FFF2-40B4-BE49-F238E27FC236}">
                  <a16:creationId xmlns:a16="http://schemas.microsoft.com/office/drawing/2014/main" id="{7881EA5C-86A1-6CBC-20E2-EFE02BAFB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75882" y="5006088"/>
              <a:ext cx="3343287" cy="3343287"/>
            </a:xfrm>
            <a:prstGeom prst="rect">
              <a:avLst/>
            </a:prstGeom>
          </p:spPr>
        </p:pic>
        <p:pic>
          <p:nvPicPr>
            <p:cNvPr id="63" name="Picture 62">
              <a:extLst>
                <a:ext uri="{FF2B5EF4-FFF2-40B4-BE49-F238E27FC236}">
                  <a16:creationId xmlns:a16="http://schemas.microsoft.com/office/drawing/2014/main" id="{E8C282C9-4656-0E17-CE1C-FA965C86C25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447577" y="4998593"/>
              <a:ext cx="3343287" cy="3343287"/>
            </a:xfrm>
            <a:prstGeom prst="rect">
              <a:avLst/>
            </a:prstGeom>
          </p:spPr>
        </p:pic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41DBBFCC-EC63-7ADC-84BF-3EAC44C91DB5}"/>
              </a:ext>
            </a:extLst>
          </p:cNvPr>
          <p:cNvSpPr txBox="1"/>
          <p:nvPr/>
        </p:nvSpPr>
        <p:spPr>
          <a:xfrm>
            <a:off x="466726" y="25488884"/>
            <a:ext cx="98624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IN" sz="2000" dirty="0"/>
              <a:t>Text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000" dirty="0"/>
              <a:t>Text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2000" dirty="0"/>
              <a:t>Text</a:t>
            </a:r>
            <a:endParaRPr lang="en-IN" sz="2000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8D92A10-E687-68DC-C971-E13B30E0FDCE}"/>
              </a:ext>
            </a:extLst>
          </p:cNvPr>
          <p:cNvSpPr txBox="1"/>
          <p:nvPr/>
        </p:nvSpPr>
        <p:spPr>
          <a:xfrm>
            <a:off x="5703182" y="44856"/>
            <a:ext cx="109527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National Workshop on Data Science in Astronomy</a:t>
            </a:r>
          </a:p>
          <a:p>
            <a:pPr algn="ctr"/>
            <a:endParaRPr lang="en-IN" sz="2800" dirty="0"/>
          </a:p>
        </p:txBody>
      </p:sp>
      <p:pic>
        <p:nvPicPr>
          <p:cNvPr id="67" name="Picture 66">
            <a:extLst>
              <a:ext uri="{FF2B5EF4-FFF2-40B4-BE49-F238E27FC236}">
                <a16:creationId xmlns:a16="http://schemas.microsoft.com/office/drawing/2014/main" id="{F0DD6E38-7882-41A5-2CBC-0A1C7C094B0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71" y="1430410"/>
            <a:ext cx="1591604" cy="159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782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e310f49-689d-4305-99ab-e43ef53eab0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4B07E92E98F146B58D62C0D98E31B5" ma:contentTypeVersion="14" ma:contentTypeDescription="Create a new document." ma:contentTypeScope="" ma:versionID="6dd20fd0407fec9c4fabb254f18a25e9">
  <xsd:schema xmlns:xsd="http://www.w3.org/2001/XMLSchema" xmlns:xs="http://www.w3.org/2001/XMLSchema" xmlns:p="http://schemas.microsoft.com/office/2006/metadata/properties" xmlns:ns3="8e310f49-689d-4305-99ab-e43ef53eab0e" xmlns:ns4="43f85746-6167-4e1c-8a7f-d3473be10b7d" targetNamespace="http://schemas.microsoft.com/office/2006/metadata/properties" ma:root="true" ma:fieldsID="b1ba17af171a32631a4b4201ec5f3af1" ns3:_="" ns4:_="">
    <xsd:import namespace="8e310f49-689d-4305-99ab-e43ef53eab0e"/>
    <xsd:import namespace="43f85746-6167-4e1c-8a7f-d3473be10b7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310f49-689d-4305-99ab-e43ef53eab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f85746-6167-4e1c-8a7f-d3473be10b7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10AE92-7313-4900-821E-406903812183}">
  <ds:schemaRefs>
    <ds:schemaRef ds:uri="http://purl.org/dc/dcmitype/"/>
    <ds:schemaRef ds:uri="http://www.w3.org/XML/1998/namespace"/>
    <ds:schemaRef ds:uri="http://purl.org/dc/elements/1.1/"/>
    <ds:schemaRef ds:uri="8e310f49-689d-4305-99ab-e43ef53eab0e"/>
    <ds:schemaRef ds:uri="http://schemas.microsoft.com/office/2006/documentManagement/types"/>
    <ds:schemaRef ds:uri="http://schemas.microsoft.com/office/infopath/2007/PartnerControls"/>
    <ds:schemaRef ds:uri="43f85746-6167-4e1c-8a7f-d3473be10b7d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90538B1-F96D-42D9-A866-7EC83C4D6C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74A780-BAA4-423F-8E5C-1757150655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310f49-689d-4305-99ab-e43ef53eab0e"/>
    <ds:schemaRef ds:uri="43f85746-6167-4e1c-8a7f-d3473be10b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191</Words>
  <Application>Microsoft Office PowerPoint</Application>
  <PresentationFormat>Custom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Samar Layek</dc:creator>
  <cp:lastModifiedBy>Samar Layek</cp:lastModifiedBy>
  <cp:revision>4</cp:revision>
  <dcterms:created xsi:type="dcterms:W3CDTF">2026-02-04T05:12:20Z</dcterms:created>
  <dcterms:modified xsi:type="dcterms:W3CDTF">2026-02-04T11:49:15Z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0x010100D54B07E92E98F146B58D62C0D98E31B5</vt:lpwstr>
  </property>
</Properties>
</file>